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85" r:id="rId3"/>
    <p:sldId id="283" r:id="rId5"/>
    <p:sldId id="263" r:id="rId6"/>
    <p:sldId id="262" r:id="rId7"/>
    <p:sldId id="302" r:id="rId8"/>
    <p:sldId id="301" r:id="rId9"/>
    <p:sldId id="264" r:id="rId10"/>
    <p:sldId id="265" r:id="rId11"/>
    <p:sldId id="268" r:id="rId12"/>
    <p:sldId id="267" r:id="rId13"/>
    <p:sldId id="269" r:id="rId1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8"/>
    </p:embeddedFont>
    <p:embeddedFont>
      <p:font typeface="FrankRuehl" panose="020E0503060101010101" charset="-79"/>
      <p:regular r:id="rId19"/>
    </p:embeddedFont>
    <p:embeddedFont>
      <p:font typeface="Latha" panose="020B0604020202020204" pitchFamily="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华文黑体" panose="02010600040101010101" pitchFamily="2" charset="-122"/>
      <p:regular r:id="rId26"/>
    </p:embeddedFont>
    <p:embeddedFont>
      <p:font typeface="AvantGarde Md BT" panose="020B0602020202020204" pitchFamily="34" charset="0"/>
      <p:regular r:id="rId27"/>
    </p:embeddedFont>
    <p:embeddedFont>
      <p:font typeface="Calibri Light" panose="020F0302020204030204" charset="0"/>
      <p:regular r:id="rId28"/>
      <p:italic r:id="rId29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650"/>
    <a:srgbClr val="262626"/>
    <a:srgbClr val="FFFFFF"/>
    <a:srgbClr val="D9D9D9"/>
    <a:srgbClr val="DC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30" autoAdjust="0"/>
  </p:normalViewPr>
  <p:slideViewPr>
    <p:cSldViewPr>
      <p:cViewPr>
        <p:scale>
          <a:sx n="110" d="100"/>
          <a:sy n="110" d="100"/>
        </p:scale>
        <p:origin x="-1644" y="-936"/>
      </p:cViewPr>
      <p:guideLst>
        <p:guide orient="horz" pos="1592"/>
        <p:guide pos="2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font" Target="fonts/font12.fntdata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39992-C16E-4C47-A41C-51435C79B0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D540-5C2C-4B93-83EB-C18792C589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DDFF-9C74-45EE-AD90-2B14BDC10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19439D2-B12A-4059-9254-1646191E8F2C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940530" y="-21909"/>
            <a:ext cx="2203471" cy="1713577"/>
          </a:xfrm>
          <a:custGeom>
            <a:avLst/>
            <a:gdLst>
              <a:gd name="connsiteX0" fmla="*/ 28576 w 2203471"/>
              <a:gd name="connsiteY0" fmla="*/ 0 h 1713577"/>
              <a:gd name="connsiteX1" fmla="*/ 2203471 w 2203471"/>
              <a:gd name="connsiteY1" fmla="*/ 0 h 1713577"/>
              <a:gd name="connsiteX2" fmla="*/ 2203471 w 2203471"/>
              <a:gd name="connsiteY2" fmla="*/ 1195109 h 1713577"/>
              <a:gd name="connsiteX3" fmla="*/ 1685002 w 2203471"/>
              <a:gd name="connsiteY3" fmla="*/ 1713577 h 1713577"/>
              <a:gd name="connsiteX4" fmla="*/ 0 w 2203471"/>
              <a:gd name="connsiteY4" fmla="*/ 28575 h 171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471" h="1713577">
                <a:moveTo>
                  <a:pt x="28576" y="0"/>
                </a:moveTo>
                <a:lnTo>
                  <a:pt x="2203471" y="0"/>
                </a:lnTo>
                <a:lnTo>
                  <a:pt x="2203471" y="1195109"/>
                </a:lnTo>
                <a:lnTo>
                  <a:pt x="1685002" y="1713577"/>
                </a:lnTo>
                <a:lnTo>
                  <a:pt x="0" y="28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6962654" y="1820716"/>
            <a:ext cx="2181347" cy="3370005"/>
          </a:xfrm>
          <a:custGeom>
            <a:avLst/>
            <a:gdLst>
              <a:gd name="connsiteX0" fmla="*/ 1685002 w 2181347"/>
              <a:gd name="connsiteY0" fmla="*/ 0 h 3370005"/>
              <a:gd name="connsiteX1" fmla="*/ 2181347 w 2181347"/>
              <a:gd name="connsiteY1" fmla="*/ 496346 h 3370005"/>
              <a:gd name="connsiteX2" fmla="*/ 2181347 w 2181347"/>
              <a:gd name="connsiteY2" fmla="*/ 2873660 h 3370005"/>
              <a:gd name="connsiteX3" fmla="*/ 1685002 w 2181347"/>
              <a:gd name="connsiteY3" fmla="*/ 3370005 h 3370005"/>
              <a:gd name="connsiteX4" fmla="*/ 0 w 2181347"/>
              <a:gd name="connsiteY4" fmla="*/ 1685003 h 33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347" h="3370005">
                <a:moveTo>
                  <a:pt x="1685002" y="0"/>
                </a:moveTo>
                <a:lnTo>
                  <a:pt x="2181347" y="496346"/>
                </a:lnTo>
                <a:lnTo>
                  <a:pt x="2181347" y="2873660"/>
                </a:lnTo>
                <a:lnTo>
                  <a:pt x="1685002" y="3370005"/>
                </a:lnTo>
                <a:lnTo>
                  <a:pt x="0" y="1685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192143" y="73034"/>
            <a:ext cx="3370004" cy="3370005"/>
          </a:xfrm>
          <a:custGeom>
            <a:avLst/>
            <a:gdLst>
              <a:gd name="connsiteX0" fmla="*/ 1685002 w 3370004"/>
              <a:gd name="connsiteY0" fmla="*/ 0 h 3370005"/>
              <a:gd name="connsiteX1" fmla="*/ 3370004 w 3370004"/>
              <a:gd name="connsiteY1" fmla="*/ 1685003 h 3370005"/>
              <a:gd name="connsiteX2" fmla="*/ 1685002 w 3370004"/>
              <a:gd name="connsiteY2" fmla="*/ 3370005 h 3370005"/>
              <a:gd name="connsiteX3" fmla="*/ 0 w 3370004"/>
              <a:gd name="connsiteY3" fmla="*/ 1685003 h 337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004" h="3370005">
                <a:moveTo>
                  <a:pt x="1685002" y="0"/>
                </a:moveTo>
                <a:lnTo>
                  <a:pt x="3370004" y="1685003"/>
                </a:lnTo>
                <a:lnTo>
                  <a:pt x="1685002" y="3370005"/>
                </a:lnTo>
                <a:lnTo>
                  <a:pt x="0" y="16850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653470" y="1774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6" name="任意多边形 35"/>
          <p:cNvSpPr/>
          <p:nvPr/>
        </p:nvSpPr>
        <p:spPr>
          <a:xfrm rot="2700000">
            <a:off x="3934297" y="-1203542"/>
            <a:ext cx="2382953" cy="2382953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25" name="任意多边形 24"/>
          <p:cNvSpPr/>
          <p:nvPr/>
        </p:nvSpPr>
        <p:spPr>
          <a:xfrm rot="2700000">
            <a:off x="8837851" y="1448195"/>
            <a:ext cx="612299" cy="612299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sp>
        <p:nvSpPr>
          <p:cNvPr id="30" name="任意多边形 29"/>
          <p:cNvSpPr/>
          <p:nvPr/>
        </p:nvSpPr>
        <p:spPr>
          <a:xfrm rot="2700000">
            <a:off x="8968897" y="4883853"/>
            <a:ext cx="230645" cy="399733"/>
          </a:xfrm>
          <a:custGeom>
            <a:avLst/>
            <a:gdLst>
              <a:gd name="connsiteX0" fmla="*/ 0 w 307527"/>
              <a:gd name="connsiteY0" fmla="*/ 0 h 532977"/>
              <a:gd name="connsiteX1" fmla="*/ 307527 w 307527"/>
              <a:gd name="connsiteY1" fmla="*/ 307527 h 532977"/>
              <a:gd name="connsiteX2" fmla="*/ 82077 w 307527"/>
              <a:gd name="connsiteY2" fmla="*/ 532977 h 532977"/>
              <a:gd name="connsiteX3" fmla="*/ 0 w 307527"/>
              <a:gd name="connsiteY3" fmla="*/ 532977 h 53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527" h="532977">
                <a:moveTo>
                  <a:pt x="0" y="0"/>
                </a:moveTo>
                <a:lnTo>
                  <a:pt x="307527" y="307527"/>
                </a:lnTo>
                <a:lnTo>
                  <a:pt x="82077" y="532977"/>
                </a:lnTo>
                <a:lnTo>
                  <a:pt x="0" y="53297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14" name="组合 13"/>
          <p:cNvGrpSpPr/>
          <p:nvPr/>
        </p:nvGrpSpPr>
        <p:grpSpPr>
          <a:xfrm>
            <a:off x="4181168" y="1039761"/>
            <a:ext cx="4447349" cy="4280006"/>
            <a:chOff x="4181168" y="1039761"/>
            <a:chExt cx="4447349" cy="428000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181168" y="1039761"/>
              <a:ext cx="944605" cy="94460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976627" y="1712187"/>
              <a:ext cx="944605" cy="944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367890" y="3099782"/>
              <a:ext cx="2260627" cy="221998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38" name="TextBox 26"/>
          <p:cNvSpPr txBox="1"/>
          <p:nvPr/>
        </p:nvSpPr>
        <p:spPr>
          <a:xfrm>
            <a:off x="253145" y="1505453"/>
            <a:ext cx="2938780" cy="1527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8800" b="1" dirty="0">
              <a:solidFill>
                <a:srgbClr val="1557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27"/>
          <p:cNvSpPr txBox="1"/>
          <p:nvPr/>
        </p:nvSpPr>
        <p:spPr>
          <a:xfrm>
            <a:off x="253143" y="2936115"/>
            <a:ext cx="6695001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网站访问问题汇总（一）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81229" y="3518845"/>
            <a:ext cx="1783080" cy="31940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1557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虚拟产品部：曹斌超</a:t>
            </a:r>
            <a:endParaRPr lang="zh-CN" altLang="en-US" sz="1400" dirty="0">
              <a:solidFill>
                <a:srgbClr val="1557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394854" y="2862718"/>
            <a:ext cx="266543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-213447" y="3826622"/>
            <a:ext cx="1740064" cy="1617031"/>
            <a:chOff x="4181168" y="1039761"/>
            <a:chExt cx="1740064" cy="1617031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4181168" y="1039761"/>
              <a:ext cx="944605" cy="94460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976627" y="1712187"/>
              <a:ext cx="944605" cy="944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508" y="354093"/>
            <a:ext cx="1199515" cy="4114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7200">
                <a:gradFill>
                  <a:gsLst>
                    <a:gs pos="0">
                      <a:srgbClr val="2A4DFE"/>
                    </a:gs>
                    <a:gs pos="37000">
                      <a:srgbClr val="4F92FF"/>
                    </a:gs>
                    <a:gs pos="65000">
                      <a:srgbClr val="44028C"/>
                    </a:gs>
                    <a:gs pos="100000">
                      <a:srgbClr val="FF09A7"/>
                    </a:gs>
                    <a:gs pos="79000">
                      <a:srgbClr val="B00071"/>
                    </a:gs>
                  </a:gsLst>
                  <a:lin ang="5400000" scaled="0"/>
                </a:gradFill>
                <a:latin typeface="HelveticaNeueLT Pro 35 Th" pitchFamily="34" charset="0"/>
                <a:ea typeface="华文细黑" panose="02010600040101010101" pitchFamily="2" charset="-122"/>
                <a:cs typeface="华文黑体" panose="02010600040101010101" pitchFamily="2" charset="-122"/>
              </a:defRPr>
            </a:lvl1pPr>
          </a:lstStyle>
          <a:p>
            <a:r>
              <a:rPr lang="en-US" altLang="zh-CN" sz="210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phpweb</a:t>
            </a:r>
            <a:endParaRPr lang="en-US" altLang="zh-CN" sz="2100">
              <a:solidFill>
                <a:srgbClr val="0070C0"/>
              </a:solidFill>
              <a:latin typeface="AvantGarde Md BT" panose="020B06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0470" y="257055"/>
            <a:ext cx="78168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35100" anchor="ctr">
            <a:spAutoFit/>
          </a:bodyPr>
          <a:lstStyle/>
          <a:p>
            <a:pPr algn="ctr"/>
            <a:r>
              <a:rPr lang="en-US" altLang="zh-CN" sz="3300" dirty="0">
                <a:solidFill>
                  <a:srgbClr val="0070C0"/>
                </a:solidFill>
                <a:latin typeface="AvantGarde Md BT" panose="020B0602020202020204" pitchFamily="34" charset="0"/>
                <a:cs typeface="FrankRuehl" panose="020E0503060101010101" charset="-79"/>
              </a:rPr>
              <a:t>2.2</a:t>
            </a:r>
            <a:endParaRPr lang="zh-CN" altLang="en-US" sz="3300" dirty="0">
              <a:solidFill>
                <a:srgbClr val="0070C0"/>
              </a:solidFill>
              <a:latin typeface="AvantGarde Md BT" panose="020B0602020202020204" pitchFamily="34" charset="0"/>
              <a:cs typeface="Latha" panose="020B0604020202020204" pitchFamily="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20692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0" name="Freeform 6"/>
          <p:cNvSpPr/>
          <p:nvPr/>
        </p:nvSpPr>
        <p:spPr bwMode="auto">
          <a:xfrm flipH="1">
            <a:off x="822116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8" name="TextBox 17"/>
          <p:cNvSpPr txBox="1"/>
          <p:nvPr/>
        </p:nvSpPr>
        <p:spPr>
          <a:xfrm>
            <a:off x="691290" y="902719"/>
            <a:ext cx="2848105" cy="1336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PHPweb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操作时需要注意：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、安装网站数据库的信息填写要正确。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、安装的过程中会出现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报错，请尝试以下操作：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程序重新上传解压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手动安装网站，将网站程序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base/install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目录下的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db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目录中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db.sql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数据库导入数据库，手动修改数据库连接文件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config.inc.php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ICZ4D16WMU(8AWT(_KWUUY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515" y="2346960"/>
            <a:ext cx="3446780" cy="1601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735" y="354330"/>
            <a:ext cx="2222500" cy="25996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70" y="4263390"/>
            <a:ext cx="1866900" cy="428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075" y="1952625"/>
            <a:ext cx="2364740" cy="2555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076" y="342981"/>
            <a:ext cx="1516380" cy="4337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7200">
                <a:gradFill>
                  <a:gsLst>
                    <a:gs pos="0">
                      <a:srgbClr val="2A4DFE"/>
                    </a:gs>
                    <a:gs pos="37000">
                      <a:srgbClr val="4F92FF"/>
                    </a:gs>
                    <a:gs pos="65000">
                      <a:srgbClr val="44028C"/>
                    </a:gs>
                    <a:gs pos="100000">
                      <a:srgbClr val="FF09A7"/>
                    </a:gs>
                    <a:gs pos="79000">
                      <a:srgbClr val="B00071"/>
                    </a:gs>
                  </a:gsLst>
                  <a:lin ang="5400000" scaled="0"/>
                </a:gradFill>
                <a:latin typeface="HelveticaNeueLT Pro 35 Th" pitchFamily="34" charset="0"/>
                <a:ea typeface="华文细黑" panose="02010600040101010101" pitchFamily="2" charset="-122"/>
                <a:cs typeface="华文黑体" panose="02010600040101010101" pitchFamily="2" charset="-122"/>
              </a:defRPr>
            </a:lvl1pPr>
          </a:lstStyle>
          <a:p>
            <a:r>
              <a:rPr lang="zh-CN" altLang="en-US" sz="210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知识点补充</a:t>
            </a:r>
            <a:endParaRPr lang="zh-CN" altLang="en-US" sz="2100">
              <a:solidFill>
                <a:srgbClr val="0070C0"/>
              </a:solidFill>
              <a:latin typeface="AvantGarde Md BT" panose="020B06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00175" y="257055"/>
            <a:ext cx="4222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35100" anchor="ctr">
            <a:spAutoFit/>
          </a:bodyPr>
          <a:lstStyle/>
          <a:p>
            <a:pPr algn="ctr"/>
            <a:r>
              <a:rPr lang="en-US" altLang="zh-CN" sz="3300" dirty="0">
                <a:solidFill>
                  <a:srgbClr val="0070C0"/>
                </a:solidFill>
                <a:latin typeface="AvantGarde Md BT" panose="020B0602020202020204" pitchFamily="34" charset="0"/>
                <a:cs typeface="Latha" panose="020B0604020202020204" pitchFamily="2"/>
              </a:rPr>
              <a:t>3</a:t>
            </a:r>
            <a:endParaRPr lang="en-US" altLang="zh-CN" sz="3300" dirty="0">
              <a:solidFill>
                <a:srgbClr val="0070C0"/>
              </a:solidFill>
              <a:latin typeface="AvantGarde Md BT" panose="020B0602020202020204" pitchFamily="34" charset="0"/>
              <a:cs typeface="Latha" panose="020B0604020202020204" pitchFamily="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304842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0" name="Freeform 6"/>
          <p:cNvSpPr/>
          <p:nvPr/>
        </p:nvSpPr>
        <p:spPr bwMode="auto">
          <a:xfrm flipH="1">
            <a:off x="634156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6221" y="840505"/>
            <a:ext cx="2220800" cy="342900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数据库的连接文件名</a:t>
            </a:r>
            <a:endParaRPr lang="zh-CN" altLang="en-US" sz="15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6287" y="1351854"/>
            <a:ext cx="2807612" cy="133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php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config.php</a:t>
            </a:r>
            <a:endParaRPr lang="en-US" altLang="zh-CN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com.inc.php</a:t>
            </a:r>
            <a:endParaRPr lang="en-US" altLang="zh-CN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config.inc.php</a:t>
            </a:r>
            <a:endParaRPr lang="en-US" altLang="zh-CN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public.php</a:t>
            </a:r>
            <a:endParaRPr lang="en-US" altLang="zh-CN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、config_global_default.php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config_ucenter_default.php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26"/>
          <p:cNvSpPr txBox="1"/>
          <p:nvPr/>
        </p:nvSpPr>
        <p:spPr>
          <a:xfrm>
            <a:off x="4769952" y="1439484"/>
            <a:ext cx="2807612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web.config</a:t>
            </a:r>
            <a:endParaRPr lang="en-US" altLang="zh-CN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con.aspx</a:t>
            </a:r>
            <a:endParaRPr lang="en-US" altLang="zh-CN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6"/>
          <p:cNvSpPr txBox="1"/>
          <p:nvPr/>
        </p:nvSpPr>
        <p:spPr>
          <a:xfrm>
            <a:off x="4030826" y="839008"/>
            <a:ext cx="10823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1465984" y="3014023"/>
            <a:ext cx="1442346" cy="654077"/>
            <a:chOff x="1465984" y="3953373"/>
            <a:chExt cx="1442346" cy="654077"/>
          </a:xfrm>
        </p:grpSpPr>
        <p:sp>
          <p:nvSpPr>
            <p:cNvPr id="41" name="文本框 32"/>
            <p:cNvSpPr txBox="1"/>
            <p:nvPr/>
          </p:nvSpPr>
          <p:spPr>
            <a:xfrm>
              <a:off x="1465984" y="4288045"/>
              <a:ext cx="1442346" cy="31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基础问题</a:t>
              </a:r>
              <a:endPara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Group 4"/>
            <p:cNvGrpSpPr>
              <a:grpSpLocks noChangeAspect="1"/>
            </p:cNvGrpSpPr>
            <p:nvPr/>
          </p:nvGrpSpPr>
          <p:grpSpPr bwMode="auto">
            <a:xfrm>
              <a:off x="1828180" y="3953373"/>
              <a:ext cx="215450" cy="252482"/>
              <a:chOff x="1776" y="1776"/>
              <a:chExt cx="64" cy="75"/>
            </a:xfrm>
            <a:solidFill>
              <a:srgbClr val="0070C0"/>
            </a:solidFill>
            <a:effectLst/>
          </p:grpSpPr>
          <p:sp>
            <p:nvSpPr>
              <p:cNvPr id="62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1540140" y="1802693"/>
            <a:ext cx="873177" cy="873177"/>
            <a:chOff x="1540140" y="2130621"/>
            <a:chExt cx="873177" cy="873177"/>
          </a:xfrm>
        </p:grpSpPr>
        <p:sp>
          <p:nvSpPr>
            <p:cNvPr id="66" name="椭圆 65"/>
            <p:cNvSpPr/>
            <p:nvPr/>
          </p:nvSpPr>
          <p:spPr>
            <a:xfrm>
              <a:off x="1540140" y="2130621"/>
              <a:ext cx="873177" cy="87317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3" name="TextBox 4"/>
            <p:cNvSpPr txBox="1">
              <a:spLocks noChangeArrowheads="1"/>
            </p:cNvSpPr>
            <p:nvPr/>
          </p:nvSpPr>
          <p:spPr bwMode="auto">
            <a:xfrm>
              <a:off x="1733713" y="2218628"/>
              <a:ext cx="486030" cy="6971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tIns="35100" anchor="ctr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rankRuehl" panose="020E0503060101010101" charset="-79"/>
                </a:rPr>
                <a:t>1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ha" panose="020B0604020202020204" pitchFamily="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4136122" y="1803328"/>
            <a:ext cx="873177" cy="873177"/>
            <a:chOff x="3316337" y="2130621"/>
            <a:chExt cx="873177" cy="873177"/>
          </a:xfrm>
        </p:grpSpPr>
        <p:sp>
          <p:nvSpPr>
            <p:cNvPr id="96" name="椭圆 95"/>
            <p:cNvSpPr/>
            <p:nvPr/>
          </p:nvSpPr>
          <p:spPr>
            <a:xfrm>
              <a:off x="3316337" y="2130621"/>
              <a:ext cx="873177" cy="87317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4" name="TextBox 4"/>
            <p:cNvSpPr txBox="1">
              <a:spLocks noChangeArrowheads="1"/>
            </p:cNvSpPr>
            <p:nvPr/>
          </p:nvSpPr>
          <p:spPr bwMode="auto">
            <a:xfrm>
              <a:off x="3509910" y="2218628"/>
              <a:ext cx="486030" cy="6971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tIns="35100" anchor="ctr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rankRuehl" panose="020E0503060101010101" charset="-79"/>
                </a:rPr>
                <a:t>2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ha" panose="020B0604020202020204" pitchFamily="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7015949" y="1803963"/>
            <a:ext cx="873177" cy="873177"/>
            <a:chOff x="5092534" y="2130621"/>
            <a:chExt cx="873177" cy="873177"/>
          </a:xfrm>
        </p:grpSpPr>
        <p:sp>
          <p:nvSpPr>
            <p:cNvPr id="86" name="椭圆 85"/>
            <p:cNvSpPr/>
            <p:nvPr/>
          </p:nvSpPr>
          <p:spPr>
            <a:xfrm>
              <a:off x="5092534" y="2130621"/>
              <a:ext cx="873177" cy="87317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5" name="TextBox 4"/>
            <p:cNvSpPr txBox="1">
              <a:spLocks noChangeArrowheads="1"/>
            </p:cNvSpPr>
            <p:nvPr/>
          </p:nvSpPr>
          <p:spPr bwMode="auto">
            <a:xfrm>
              <a:off x="5286107" y="2218628"/>
              <a:ext cx="486030" cy="6971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tIns="35100" anchor="ctr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rankRuehl" panose="020E0503060101010101" charset="-79"/>
                </a:rPr>
                <a:t>3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ha" panose="020B0604020202020204" pitchFamily="2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136129" y="3001187"/>
            <a:ext cx="1442339" cy="871383"/>
            <a:chOff x="3316344" y="3939902"/>
            <a:chExt cx="1442339" cy="871383"/>
          </a:xfrm>
        </p:grpSpPr>
        <p:sp>
          <p:nvSpPr>
            <p:cNvPr id="45" name="文本框 39"/>
            <p:cNvSpPr txBox="1"/>
            <p:nvPr/>
          </p:nvSpPr>
          <p:spPr>
            <a:xfrm>
              <a:off x="3316344" y="4278520"/>
              <a:ext cx="1442339" cy="53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模板网站</a:t>
              </a:r>
              <a:endParaRPr lang="zh-CN" altLang="en-US" sz="1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4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3648699" y="3939902"/>
              <a:ext cx="273200" cy="297297"/>
              <a:chOff x="4873620" y="1965325"/>
              <a:chExt cx="269882" cy="293688"/>
            </a:xfrm>
            <a:solidFill>
              <a:srgbClr val="00B0F0"/>
            </a:solidFill>
            <a:effectLst/>
          </p:grpSpPr>
          <p:sp>
            <p:nvSpPr>
              <p:cNvPr id="92" name="Freeform 502"/>
              <p:cNvSpPr/>
              <p:nvPr/>
            </p:nvSpPr>
            <p:spPr bwMode="auto">
              <a:xfrm>
                <a:off x="4873620" y="2127250"/>
                <a:ext cx="112713" cy="131763"/>
              </a:xfrm>
              <a:custGeom>
                <a:avLst/>
                <a:gdLst>
                  <a:gd name="T0" fmla="*/ 2 w 30"/>
                  <a:gd name="T1" fmla="*/ 0 h 35"/>
                  <a:gd name="T2" fmla="*/ 28 w 30"/>
                  <a:gd name="T3" fmla="*/ 0 h 35"/>
                  <a:gd name="T4" fmla="*/ 30 w 30"/>
                  <a:gd name="T5" fmla="*/ 1 h 35"/>
                  <a:gd name="T6" fmla="*/ 28 w 30"/>
                  <a:gd name="T7" fmla="*/ 3 h 35"/>
                  <a:gd name="T8" fmla="*/ 3 w 30"/>
                  <a:gd name="T9" fmla="*/ 3 h 35"/>
                  <a:gd name="T10" fmla="*/ 3 w 30"/>
                  <a:gd name="T11" fmla="*/ 33 h 35"/>
                  <a:gd name="T12" fmla="*/ 2 w 30"/>
                  <a:gd name="T13" fmla="*/ 35 h 35"/>
                  <a:gd name="T14" fmla="*/ 0 w 30"/>
                  <a:gd name="T15" fmla="*/ 33 h 35"/>
                  <a:gd name="T16" fmla="*/ 0 w 30"/>
                  <a:gd name="T17" fmla="*/ 1 h 35"/>
                  <a:gd name="T18" fmla="*/ 2 w 30"/>
                  <a:gd name="T1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5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503"/>
              <p:cNvSpPr/>
              <p:nvPr/>
            </p:nvSpPr>
            <p:spPr bwMode="auto">
              <a:xfrm>
                <a:off x="4884737" y="1973263"/>
                <a:ext cx="41275" cy="146050"/>
              </a:xfrm>
              <a:custGeom>
                <a:avLst/>
                <a:gdLst>
                  <a:gd name="T0" fmla="*/ 11 w 11"/>
                  <a:gd name="T1" fmla="*/ 34 h 39"/>
                  <a:gd name="T2" fmla="*/ 11 w 11"/>
                  <a:gd name="T3" fmla="*/ 6 h 39"/>
                  <a:gd name="T4" fmla="*/ 5 w 11"/>
                  <a:gd name="T5" fmla="*/ 0 h 39"/>
                  <a:gd name="T6" fmla="*/ 0 w 11"/>
                  <a:gd name="T7" fmla="*/ 6 h 39"/>
                  <a:gd name="T8" fmla="*/ 0 w 11"/>
                  <a:gd name="T9" fmla="*/ 34 h 39"/>
                  <a:gd name="T10" fmla="*/ 5 w 11"/>
                  <a:gd name="T11" fmla="*/ 39 h 39"/>
                  <a:gd name="T12" fmla="*/ 11 w 11"/>
                  <a:gd name="T1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9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504"/>
              <p:cNvSpPr/>
              <p:nvPr/>
            </p:nvSpPr>
            <p:spPr bwMode="auto">
              <a:xfrm>
                <a:off x="4940303" y="1965325"/>
                <a:ext cx="177800" cy="293688"/>
              </a:xfrm>
              <a:custGeom>
                <a:avLst/>
                <a:gdLst>
                  <a:gd name="T0" fmla="*/ 5 w 47"/>
                  <a:gd name="T1" fmla="*/ 69 h 78"/>
                  <a:gd name="T2" fmla="*/ 6 w 47"/>
                  <a:gd name="T3" fmla="*/ 77 h 78"/>
                  <a:gd name="T4" fmla="*/ 9 w 47"/>
                  <a:gd name="T5" fmla="*/ 78 h 78"/>
                  <a:gd name="T6" fmla="*/ 14 w 47"/>
                  <a:gd name="T7" fmla="*/ 76 h 78"/>
                  <a:gd name="T8" fmla="*/ 26 w 47"/>
                  <a:gd name="T9" fmla="*/ 57 h 78"/>
                  <a:gd name="T10" fmla="*/ 46 w 47"/>
                  <a:gd name="T11" fmla="*/ 57 h 78"/>
                  <a:gd name="T12" fmla="*/ 47 w 47"/>
                  <a:gd name="T13" fmla="*/ 56 h 78"/>
                  <a:gd name="T14" fmla="*/ 47 w 47"/>
                  <a:gd name="T15" fmla="*/ 42 h 78"/>
                  <a:gd name="T16" fmla="*/ 32 w 47"/>
                  <a:gd name="T17" fmla="*/ 19 h 78"/>
                  <a:gd name="T18" fmla="*/ 30 w 47"/>
                  <a:gd name="T19" fmla="*/ 20 h 78"/>
                  <a:gd name="T20" fmla="*/ 35 w 47"/>
                  <a:gd name="T21" fmla="*/ 10 h 78"/>
                  <a:gd name="T22" fmla="*/ 24 w 47"/>
                  <a:gd name="T23" fmla="*/ 0 h 78"/>
                  <a:gd name="T24" fmla="*/ 14 w 47"/>
                  <a:gd name="T25" fmla="*/ 10 h 78"/>
                  <a:gd name="T26" fmla="*/ 24 w 47"/>
                  <a:gd name="T27" fmla="*/ 21 h 78"/>
                  <a:gd name="T28" fmla="*/ 27 w 47"/>
                  <a:gd name="T29" fmla="*/ 20 h 78"/>
                  <a:gd name="T30" fmla="*/ 21 w 47"/>
                  <a:gd name="T31" fmla="*/ 27 h 78"/>
                  <a:gd name="T32" fmla="*/ 5 w 47"/>
                  <a:gd name="T33" fmla="*/ 31 h 78"/>
                  <a:gd name="T34" fmla="*/ 1 w 47"/>
                  <a:gd name="T35" fmla="*/ 34 h 78"/>
                  <a:gd name="T36" fmla="*/ 1 w 47"/>
                  <a:gd name="T37" fmla="*/ 38 h 78"/>
                  <a:gd name="T38" fmla="*/ 6 w 47"/>
                  <a:gd name="T39" fmla="*/ 42 h 78"/>
                  <a:gd name="T40" fmla="*/ 8 w 47"/>
                  <a:gd name="T41" fmla="*/ 42 h 78"/>
                  <a:gd name="T42" fmla="*/ 17 w 47"/>
                  <a:gd name="T43" fmla="*/ 40 h 78"/>
                  <a:gd name="T44" fmla="*/ 17 w 47"/>
                  <a:gd name="T45" fmla="*/ 43 h 78"/>
                  <a:gd name="T46" fmla="*/ 17 w 47"/>
                  <a:gd name="T47" fmla="*/ 47 h 78"/>
                  <a:gd name="T48" fmla="*/ 5 w 47"/>
                  <a:gd name="T49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78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505"/>
              <p:cNvSpPr/>
              <p:nvPr/>
            </p:nvSpPr>
            <p:spPr bwMode="auto">
              <a:xfrm>
                <a:off x="5046664" y="2093913"/>
                <a:ext cx="96838" cy="112713"/>
              </a:xfrm>
              <a:custGeom>
                <a:avLst/>
                <a:gdLst>
                  <a:gd name="T0" fmla="*/ 1 w 26"/>
                  <a:gd name="T1" fmla="*/ 27 h 30"/>
                  <a:gd name="T2" fmla="*/ 23 w 26"/>
                  <a:gd name="T3" fmla="*/ 27 h 30"/>
                  <a:gd name="T4" fmla="*/ 23 w 26"/>
                  <a:gd name="T5" fmla="*/ 2 h 30"/>
                  <a:gd name="T6" fmla="*/ 24 w 26"/>
                  <a:gd name="T7" fmla="*/ 0 h 30"/>
                  <a:gd name="T8" fmla="*/ 26 w 26"/>
                  <a:gd name="T9" fmla="*/ 2 h 30"/>
                  <a:gd name="T10" fmla="*/ 26 w 26"/>
                  <a:gd name="T11" fmla="*/ 28 h 30"/>
                  <a:gd name="T12" fmla="*/ 24 w 26"/>
                  <a:gd name="T13" fmla="*/ 30 h 30"/>
                  <a:gd name="T14" fmla="*/ 1 w 26"/>
                  <a:gd name="T15" fmla="*/ 30 h 30"/>
                  <a:gd name="T16" fmla="*/ 0 w 26"/>
                  <a:gd name="T17" fmla="*/ 28 h 30"/>
                  <a:gd name="T18" fmla="*/ 1 w 26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6" name="组合 155"/>
          <p:cNvGrpSpPr/>
          <p:nvPr/>
        </p:nvGrpSpPr>
        <p:grpSpPr>
          <a:xfrm>
            <a:off x="7016199" y="3024677"/>
            <a:ext cx="1442340" cy="644693"/>
            <a:chOff x="5092784" y="3962757"/>
            <a:chExt cx="1442340" cy="644693"/>
          </a:xfrm>
        </p:grpSpPr>
        <p:sp>
          <p:nvSpPr>
            <p:cNvPr id="54" name="文本框 48"/>
            <p:cNvSpPr txBox="1"/>
            <p:nvPr/>
          </p:nvSpPr>
          <p:spPr>
            <a:xfrm>
              <a:off x="5092784" y="4288045"/>
              <a:ext cx="1442340" cy="31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0AF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经验总结</a:t>
              </a:r>
              <a:endParaRPr lang="zh-CN" altLang="en-US" sz="1400" dirty="0">
                <a:solidFill>
                  <a:srgbClr val="00AF9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3" name="Group 13"/>
            <p:cNvGrpSpPr>
              <a:grpSpLocks noChangeAspect="1"/>
            </p:cNvGrpSpPr>
            <p:nvPr/>
          </p:nvGrpSpPr>
          <p:grpSpPr bwMode="auto">
            <a:xfrm>
              <a:off x="5406346" y="3962757"/>
              <a:ext cx="262733" cy="265835"/>
              <a:chOff x="2426" y="2781"/>
              <a:chExt cx="593" cy="600"/>
            </a:xfrm>
            <a:solidFill>
              <a:srgbClr val="0070C0"/>
            </a:solidFill>
            <a:effectLst/>
          </p:grpSpPr>
          <p:sp>
            <p:nvSpPr>
              <p:cNvPr id="84" name="Freeform 14"/>
              <p:cNvSpPr/>
              <p:nvPr/>
            </p:nvSpPr>
            <p:spPr bwMode="auto">
              <a:xfrm>
                <a:off x="2442" y="2805"/>
                <a:ext cx="577" cy="576"/>
              </a:xfrm>
              <a:custGeom>
                <a:avLst/>
                <a:gdLst>
                  <a:gd name="T0" fmla="*/ 0 w 241"/>
                  <a:gd name="T1" fmla="*/ 115 h 241"/>
                  <a:gd name="T2" fmla="*/ 0 w 241"/>
                  <a:gd name="T3" fmla="*/ 121 h 241"/>
                  <a:gd name="T4" fmla="*/ 121 w 241"/>
                  <a:gd name="T5" fmla="*/ 241 h 241"/>
                  <a:gd name="T6" fmla="*/ 241 w 241"/>
                  <a:gd name="T7" fmla="*/ 121 h 241"/>
                  <a:gd name="T8" fmla="*/ 121 w 241"/>
                  <a:gd name="T9" fmla="*/ 0 h 241"/>
                  <a:gd name="T10" fmla="*/ 121 w 241"/>
                  <a:gd name="T11" fmla="*/ 115 h 241"/>
                  <a:gd name="T12" fmla="*/ 0 w 241"/>
                  <a:gd name="T13" fmla="*/ 1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41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5"/>
              <p:cNvSpPr>
                <a:spLocks noEditPoints="1"/>
              </p:cNvSpPr>
              <p:nvPr/>
            </p:nvSpPr>
            <p:spPr bwMode="auto">
              <a:xfrm>
                <a:off x="2426" y="2781"/>
                <a:ext cx="275" cy="273"/>
              </a:xfrm>
              <a:custGeom>
                <a:avLst/>
                <a:gdLst>
                  <a:gd name="T0" fmla="*/ 0 w 115"/>
                  <a:gd name="T1" fmla="*/ 114 h 114"/>
                  <a:gd name="T2" fmla="*/ 115 w 115"/>
                  <a:gd name="T3" fmla="*/ 114 h 114"/>
                  <a:gd name="T4" fmla="*/ 115 w 115"/>
                  <a:gd name="T5" fmla="*/ 0 h 114"/>
                  <a:gd name="T6" fmla="*/ 0 w 115"/>
                  <a:gd name="T7" fmla="*/ 114 h 114"/>
                  <a:gd name="T8" fmla="*/ 15 w 115"/>
                  <a:gd name="T9" fmla="*/ 104 h 114"/>
                  <a:gd name="T10" fmla="*/ 104 w 115"/>
                  <a:gd name="T11" fmla="*/ 14 h 114"/>
                  <a:gd name="T12" fmla="*/ 104 w 115"/>
                  <a:gd name="T13" fmla="*/ 104 h 114"/>
                  <a:gd name="T14" fmla="*/ 15 w 115"/>
                  <a:gd name="T1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14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4018001" y="23611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目录</a:t>
            </a:r>
            <a:endParaRPr lang="zh-CN" altLang="en-US" sz="3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576320" y="854095"/>
            <a:ext cx="199136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70C0"/>
                </a:solidFill>
              </a:rPr>
              <a:t>天下网络    互通你我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 rot="5400000">
            <a:off x="-25363" y="-2096663"/>
            <a:ext cx="1082282" cy="5157788"/>
            <a:chOff x="-60724" y="-14287"/>
            <a:chExt cx="1082282" cy="5157788"/>
          </a:xfrm>
        </p:grpSpPr>
        <p:sp>
          <p:nvSpPr>
            <p:cNvPr id="99" name="任意多边形 98"/>
            <p:cNvSpPr/>
            <p:nvPr/>
          </p:nvSpPr>
          <p:spPr>
            <a:xfrm rot="16200000" flipV="1">
              <a:off x="-1867173" y="1806448"/>
              <a:ext cx="4695179" cy="1082282"/>
            </a:xfrm>
            <a:custGeom>
              <a:avLst/>
              <a:gdLst>
                <a:gd name="connsiteX0" fmla="*/ 6260239 w 6260239"/>
                <a:gd name="connsiteY0" fmla="*/ 1443042 h 1443042"/>
                <a:gd name="connsiteX1" fmla="*/ 6260239 w 6260239"/>
                <a:gd name="connsiteY1" fmla="*/ 1370077 h 1443042"/>
                <a:gd name="connsiteX2" fmla="*/ 3239468 w 6260239"/>
                <a:gd name="connsiteY2" fmla="*/ 0 h 1443042"/>
                <a:gd name="connsiteX3" fmla="*/ 0 w 6260239"/>
                <a:gd name="connsiteY3" fmla="*/ 1443042 h 144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0239" h="1443042">
                  <a:moveTo>
                    <a:pt x="6260239" y="1443042"/>
                  </a:moveTo>
                  <a:lnTo>
                    <a:pt x="6260239" y="1370077"/>
                  </a:lnTo>
                  <a:lnTo>
                    <a:pt x="3239468" y="0"/>
                  </a:lnTo>
                  <a:lnTo>
                    <a:pt x="0" y="14430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00" name="任意多边形 99"/>
            <p:cNvSpPr/>
            <p:nvPr/>
          </p:nvSpPr>
          <p:spPr>
            <a:xfrm rot="16200000" flipV="1">
              <a:off x="-1918278" y="2203666"/>
              <a:ext cx="4797389" cy="1082281"/>
            </a:xfrm>
            <a:custGeom>
              <a:avLst/>
              <a:gdLst>
                <a:gd name="connsiteX0" fmla="*/ 6396518 w 6396518"/>
                <a:gd name="connsiteY0" fmla="*/ 1443041 h 1443041"/>
                <a:gd name="connsiteX1" fmla="*/ 3214875 w 6396518"/>
                <a:gd name="connsiteY1" fmla="*/ 0 h 1443041"/>
                <a:gd name="connsiteX2" fmla="*/ 0 w 6396518"/>
                <a:gd name="connsiteY2" fmla="*/ 1432086 h 1443041"/>
                <a:gd name="connsiteX3" fmla="*/ 0 w 6396518"/>
                <a:gd name="connsiteY3" fmla="*/ 1443041 h 144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6518" h="1443041">
                  <a:moveTo>
                    <a:pt x="6396518" y="1443041"/>
                  </a:moveTo>
                  <a:lnTo>
                    <a:pt x="3214875" y="0"/>
                  </a:lnTo>
                  <a:lnTo>
                    <a:pt x="0" y="1432086"/>
                  </a:lnTo>
                  <a:lnTo>
                    <a:pt x="0" y="144304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cxnSp>
          <p:nvCxnSpPr>
            <p:cNvPr id="101" name="直接连接符 100"/>
            <p:cNvCxnSpPr/>
            <p:nvPr/>
          </p:nvCxnSpPr>
          <p:spPr>
            <a:xfrm rot="16200000" flipV="1">
              <a:off x="-397125" y="479164"/>
              <a:ext cx="1814306" cy="8274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组合 109"/>
          <p:cNvGrpSpPr/>
          <p:nvPr/>
        </p:nvGrpSpPr>
        <p:grpSpPr>
          <a:xfrm rot="16200000">
            <a:off x="7983695" y="1991546"/>
            <a:ext cx="1082282" cy="5157788"/>
            <a:chOff x="-60724" y="-14287"/>
            <a:chExt cx="1082282" cy="5157788"/>
          </a:xfrm>
        </p:grpSpPr>
        <p:sp>
          <p:nvSpPr>
            <p:cNvPr id="111" name="任意多边形 110"/>
            <p:cNvSpPr/>
            <p:nvPr/>
          </p:nvSpPr>
          <p:spPr>
            <a:xfrm rot="16200000" flipV="1">
              <a:off x="-1867173" y="1806448"/>
              <a:ext cx="4695179" cy="1082282"/>
            </a:xfrm>
            <a:custGeom>
              <a:avLst/>
              <a:gdLst>
                <a:gd name="connsiteX0" fmla="*/ 6260239 w 6260239"/>
                <a:gd name="connsiteY0" fmla="*/ 1443042 h 1443042"/>
                <a:gd name="connsiteX1" fmla="*/ 6260239 w 6260239"/>
                <a:gd name="connsiteY1" fmla="*/ 1370077 h 1443042"/>
                <a:gd name="connsiteX2" fmla="*/ 3239468 w 6260239"/>
                <a:gd name="connsiteY2" fmla="*/ 0 h 1443042"/>
                <a:gd name="connsiteX3" fmla="*/ 0 w 6260239"/>
                <a:gd name="connsiteY3" fmla="*/ 1443042 h 144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0239" h="1443042">
                  <a:moveTo>
                    <a:pt x="6260239" y="1443042"/>
                  </a:moveTo>
                  <a:lnTo>
                    <a:pt x="6260239" y="1370077"/>
                  </a:lnTo>
                  <a:lnTo>
                    <a:pt x="3239468" y="0"/>
                  </a:lnTo>
                  <a:lnTo>
                    <a:pt x="0" y="14430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2" name="任意多边形 111"/>
            <p:cNvSpPr/>
            <p:nvPr/>
          </p:nvSpPr>
          <p:spPr>
            <a:xfrm rot="16200000" flipV="1">
              <a:off x="-1918278" y="2203666"/>
              <a:ext cx="4797389" cy="1082281"/>
            </a:xfrm>
            <a:custGeom>
              <a:avLst/>
              <a:gdLst>
                <a:gd name="connsiteX0" fmla="*/ 6396518 w 6396518"/>
                <a:gd name="connsiteY0" fmla="*/ 1443041 h 1443041"/>
                <a:gd name="connsiteX1" fmla="*/ 3214875 w 6396518"/>
                <a:gd name="connsiteY1" fmla="*/ 0 h 1443041"/>
                <a:gd name="connsiteX2" fmla="*/ 0 w 6396518"/>
                <a:gd name="connsiteY2" fmla="*/ 1432086 h 1443041"/>
                <a:gd name="connsiteX3" fmla="*/ 0 w 6396518"/>
                <a:gd name="connsiteY3" fmla="*/ 1443041 h 144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6518" h="1443041">
                  <a:moveTo>
                    <a:pt x="6396518" y="1443041"/>
                  </a:moveTo>
                  <a:lnTo>
                    <a:pt x="3214875" y="0"/>
                  </a:lnTo>
                  <a:lnTo>
                    <a:pt x="0" y="1432086"/>
                  </a:lnTo>
                  <a:lnTo>
                    <a:pt x="0" y="144304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cxnSp>
          <p:nvCxnSpPr>
            <p:cNvPr id="113" name="直接连接符 112"/>
            <p:cNvCxnSpPr/>
            <p:nvPr/>
          </p:nvCxnSpPr>
          <p:spPr>
            <a:xfrm rot="16200000" flipV="1">
              <a:off x="-397125" y="479164"/>
              <a:ext cx="1814306" cy="8274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5019" y="352084"/>
            <a:ext cx="1800493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7200">
                <a:gradFill>
                  <a:gsLst>
                    <a:gs pos="0">
                      <a:srgbClr val="2A4DFE"/>
                    </a:gs>
                    <a:gs pos="37000">
                      <a:srgbClr val="4F92FF"/>
                    </a:gs>
                    <a:gs pos="65000">
                      <a:srgbClr val="44028C"/>
                    </a:gs>
                    <a:gs pos="100000">
                      <a:srgbClr val="FF09A7"/>
                    </a:gs>
                    <a:gs pos="79000">
                      <a:srgbClr val="B00071"/>
                    </a:gs>
                  </a:gsLst>
                  <a:lin ang="5400000" scaled="0"/>
                </a:gradFill>
                <a:latin typeface="HelveticaNeueLT Pro 35 Th" pitchFamily="34" charset="0"/>
                <a:ea typeface="华文细黑" panose="02010600040101010101" pitchFamily="2" charset="-122"/>
                <a:cs typeface="华文黑体" panose="02010600040101010101" pitchFamily="2" charset="-122"/>
              </a:defRPr>
            </a:lvl1pPr>
          </a:lstStyle>
          <a:p>
            <a:r>
              <a:rPr lang="zh-CN" altLang="en-US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点击添加标题</a:t>
            </a:r>
            <a:endParaRPr lang="zh-CN" altLang="en-US" sz="2100" dirty="0">
              <a:solidFill>
                <a:srgbClr val="0070C0"/>
              </a:solidFill>
              <a:latin typeface="AvantGarde Md BT" panose="020B06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97952" y="254117"/>
            <a:ext cx="426720" cy="58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35100" anchor="ctr">
            <a:spAutoFit/>
          </a:bodyPr>
          <a:lstStyle/>
          <a:p>
            <a:pPr algn="ctr"/>
            <a:r>
              <a:rPr lang="en-US" altLang="zh-CN" sz="3300" dirty="0">
                <a:solidFill>
                  <a:srgbClr val="0070C0"/>
                </a:solidFill>
                <a:latin typeface="AvantGarde Md BT" panose="020B0602020202020204" pitchFamily="34" charset="0"/>
                <a:cs typeface="FrankRuehl" panose="020E0503060101010101" charset="-79"/>
              </a:rPr>
              <a:t>1</a:t>
            </a:r>
            <a:endParaRPr lang="zh-CN" altLang="en-US" sz="3300" dirty="0">
              <a:solidFill>
                <a:srgbClr val="0070C0"/>
              </a:solidFill>
              <a:latin typeface="AvantGarde Md BT" panose="020B0602020202020204" pitchFamily="34" charset="0"/>
              <a:cs typeface="Latha" panose="020B0604020202020204" pitchFamily="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304842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0" name="Freeform 6"/>
          <p:cNvSpPr/>
          <p:nvPr/>
        </p:nvSpPr>
        <p:spPr bwMode="auto">
          <a:xfrm flipH="1">
            <a:off x="634156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6" name="矩形 5"/>
          <p:cNvSpPr/>
          <p:nvPr/>
        </p:nvSpPr>
        <p:spPr>
          <a:xfrm flipV="1">
            <a:off x="9000" y="2675744"/>
            <a:ext cx="9126000" cy="46435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153" tIns="38576" rIns="77153" bIns="38576"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13" name="椭圆 12"/>
          <p:cNvSpPr/>
          <p:nvPr/>
        </p:nvSpPr>
        <p:spPr>
          <a:xfrm>
            <a:off x="3595008" y="2439682"/>
            <a:ext cx="519113" cy="519113"/>
          </a:xfrm>
          <a:prstGeom prst="ellipse">
            <a:avLst/>
          </a:prstGeom>
          <a:solidFill>
            <a:srgbClr val="FFFFFF">
              <a:alpha val="60000"/>
            </a:srgb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latin typeface="AvantGarde Md BT" panose="020B0602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64168" y="2416187"/>
            <a:ext cx="520304" cy="519113"/>
          </a:xfrm>
          <a:prstGeom prst="ellipse">
            <a:avLst/>
          </a:prstGeom>
          <a:solidFill>
            <a:srgbClr val="FFFFFF">
              <a:alpha val="60000"/>
            </a:srgb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latin typeface="AvantGarde Md BT" panose="020B0602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650967" y="2496832"/>
            <a:ext cx="404813" cy="404813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15" dirty="0">
                <a:latin typeface="AvantGarde Md BT" panose="020B0602020202020204" pitchFamily="34" charset="0"/>
              </a:rPr>
              <a:t>2</a:t>
            </a:r>
            <a:endParaRPr lang="en-US" altLang="zh-CN" sz="1015" dirty="0">
              <a:latin typeface="AvantGarde Md BT" panose="020B0602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20127" y="2473337"/>
            <a:ext cx="404813" cy="404813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15" dirty="0">
                <a:latin typeface="AvantGarde Md BT" panose="020B0602020202020204" pitchFamily="34" charset="0"/>
              </a:rPr>
              <a:t>3</a:t>
            </a:r>
            <a:endParaRPr lang="en-US" altLang="zh-CN" sz="1015" dirty="0">
              <a:latin typeface="AvantGarde Md BT" panose="020B0602020202020204" pitchFamily="34" charset="0"/>
            </a:endParaRPr>
          </a:p>
        </p:txBody>
      </p:sp>
      <p:sp>
        <p:nvSpPr>
          <p:cNvPr id="23" name="任意多边形 22"/>
          <p:cNvSpPr/>
          <p:nvPr/>
        </p:nvSpPr>
        <p:spPr>
          <a:xfrm flipH="1" flipV="1">
            <a:off x="4036731" y="2911170"/>
            <a:ext cx="250031" cy="1088231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/>
          </a:p>
        </p:txBody>
      </p:sp>
      <p:sp>
        <p:nvSpPr>
          <p:cNvPr id="26" name="任意多边形 25"/>
          <p:cNvSpPr/>
          <p:nvPr/>
        </p:nvSpPr>
        <p:spPr>
          <a:xfrm>
            <a:off x="5639153" y="1299382"/>
            <a:ext cx="250031" cy="1088231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rgbClr val="262626"/>
              </a:solidFill>
            </a:endParaRPr>
          </a:p>
        </p:txBody>
      </p:sp>
      <p:sp>
        <p:nvSpPr>
          <p:cNvPr id="28" name="矩形 31"/>
          <p:cNvSpPr>
            <a:spLocks noChangeArrowheads="1"/>
          </p:cNvSpPr>
          <p:nvPr/>
        </p:nvSpPr>
        <p:spPr bwMode="auto">
          <a:xfrm>
            <a:off x="2397239" y="3332651"/>
            <a:ext cx="1815704" cy="269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访问网站提示</a:t>
            </a:r>
            <a:r>
              <a:rPr lang="en-US" altLang="zh-CN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404</a:t>
            </a: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32"/>
          <p:cNvSpPr>
            <a:spLocks noChangeArrowheads="1"/>
          </p:cNvSpPr>
          <p:nvPr/>
        </p:nvSpPr>
        <p:spPr bwMode="auto">
          <a:xfrm>
            <a:off x="5717734" y="1300572"/>
            <a:ext cx="2085975" cy="269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访问网站其他错误提示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424509" y="2416187"/>
            <a:ext cx="519113" cy="519113"/>
          </a:xfrm>
          <a:prstGeom prst="ellipse">
            <a:avLst/>
          </a:prstGeom>
          <a:solidFill>
            <a:srgbClr val="FFFFFF">
              <a:alpha val="60000"/>
            </a:srgbClr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latin typeface="AvantGarde Md BT" panose="020B0602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481659" y="2473337"/>
            <a:ext cx="404813" cy="404813"/>
          </a:xfrm>
          <a:prstGeom prst="ellipse">
            <a:avLst/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015" dirty="0" smtClean="0">
                <a:latin typeface="AvantGarde Md BT" panose="020B0602020202020204" pitchFamily="34" charset="0"/>
              </a:rPr>
              <a:t>1</a:t>
            </a:r>
            <a:endParaRPr lang="zh-CN" altLang="en-US" sz="1015" dirty="0">
              <a:latin typeface="AvantGarde Md BT" panose="020B0602020202020204" pitchFamily="34" charset="0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1331641" y="1299382"/>
            <a:ext cx="250031" cy="1088231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rgbClr val="262626"/>
              </a:solidFill>
            </a:endParaRPr>
          </a:p>
        </p:txBody>
      </p:sp>
      <p:sp>
        <p:nvSpPr>
          <p:cNvPr id="41" name="矩形 30"/>
          <p:cNvSpPr>
            <a:spLocks noChangeArrowheads="1"/>
          </p:cNvSpPr>
          <p:nvPr/>
        </p:nvSpPr>
        <p:spPr bwMode="auto">
          <a:xfrm>
            <a:off x="1353071" y="1300572"/>
            <a:ext cx="2025254" cy="269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访问网站提示</a:t>
            </a:r>
            <a:r>
              <a:rPr lang="en-US" altLang="zh-CN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401</a:t>
            </a: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403</a:t>
            </a:r>
            <a:endParaRPr lang="zh-CN" altLang="en-US" sz="9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3276" y="342981"/>
            <a:ext cx="1363980" cy="4337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7200">
                <a:gradFill>
                  <a:gsLst>
                    <a:gs pos="0">
                      <a:srgbClr val="2A4DFE"/>
                    </a:gs>
                    <a:gs pos="37000">
                      <a:srgbClr val="4F92FF"/>
                    </a:gs>
                    <a:gs pos="65000">
                      <a:srgbClr val="44028C"/>
                    </a:gs>
                    <a:gs pos="100000">
                      <a:srgbClr val="FF09A7"/>
                    </a:gs>
                    <a:gs pos="79000">
                      <a:srgbClr val="B00071"/>
                    </a:gs>
                  </a:gsLst>
                  <a:lin ang="5400000" scaled="0"/>
                </a:gradFill>
                <a:latin typeface="HelveticaNeueLT Pro 35 Th" pitchFamily="34" charset="0"/>
                <a:ea typeface="华文细黑" panose="02010600040101010101" pitchFamily="2" charset="-122"/>
                <a:cs typeface="华文黑体" panose="02010600040101010101" pitchFamily="2" charset="-122"/>
              </a:defRPr>
            </a:lvl1pPr>
          </a:lstStyle>
          <a:p>
            <a:r>
              <a:rPr lang="en-US" altLang="zh-CN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401</a:t>
            </a:r>
            <a:r>
              <a:rPr lang="zh-CN" altLang="en-US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403</a:t>
            </a:r>
            <a:endParaRPr lang="zh-CN" altLang="en-US" sz="2100" dirty="0">
              <a:solidFill>
                <a:srgbClr val="0070C0"/>
              </a:solidFill>
              <a:latin typeface="AvantGarde Md BT" panose="020B06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0470" y="257055"/>
            <a:ext cx="78168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35100" anchor="ctr">
            <a:spAutoFit/>
          </a:bodyPr>
          <a:lstStyle/>
          <a:p>
            <a:pPr algn="ctr"/>
            <a:r>
              <a:rPr lang="en-US" altLang="zh-CN" sz="3300" dirty="0">
                <a:solidFill>
                  <a:srgbClr val="0070C0"/>
                </a:solidFill>
                <a:latin typeface="AvantGarde Md BT" panose="020B0602020202020204" pitchFamily="34" charset="0"/>
                <a:cs typeface="FrankRuehl" panose="020E0503060101010101" charset="-79"/>
              </a:rPr>
              <a:t>1.1</a:t>
            </a:r>
            <a:endParaRPr lang="zh-CN" altLang="en-US" sz="3300" dirty="0">
              <a:solidFill>
                <a:srgbClr val="0070C0"/>
              </a:solidFill>
              <a:latin typeface="AvantGarde Md BT" panose="020B0602020202020204" pitchFamily="34" charset="0"/>
              <a:cs typeface="Latha" panose="020B0604020202020204" pitchFamily="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20692" y="37148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0" name="Freeform 6"/>
          <p:cNvSpPr/>
          <p:nvPr/>
        </p:nvSpPr>
        <p:spPr bwMode="auto">
          <a:xfrm flipH="1">
            <a:off x="791001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877491" y="3595743"/>
            <a:ext cx="7389019" cy="963216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70C0">
                <a:alpha val="60000"/>
              </a:srgbClr>
            </a:solidFill>
            <a:round/>
          </a:ln>
        </p:spPr>
        <p:txBody>
          <a:bodyPr wrap="none" anchor="ctr"/>
          <a:lstStyle/>
          <a:p>
            <a:endParaRPr lang="zh-CN" altLang="en-US" sz="1015"/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gray">
          <a:xfrm>
            <a:off x="3507000" y="3408881"/>
            <a:ext cx="1880279" cy="322260"/>
          </a:xfrm>
          <a:prstGeom prst="roundRect">
            <a:avLst>
              <a:gd name="adj" fmla="val 34483"/>
            </a:avLst>
          </a:prstGeom>
          <a:solidFill>
            <a:srgbClr val="0070C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处理方法</a:t>
            </a:r>
            <a:endParaRPr lang="zh-CN" altLang="en-US" sz="101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0577" y="3798557"/>
            <a:ext cx="6991349" cy="44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401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报错：此问题请检查网站目录的权限，可以在控制面板上面重置网站目录权限，如果还有问题请在服务器里面继承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wwwroot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的目录权限。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210" y="961390"/>
            <a:ext cx="3063240" cy="2139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961390"/>
            <a:ext cx="3716020" cy="1929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3276" y="342981"/>
            <a:ext cx="1363980" cy="4337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7200">
                <a:gradFill>
                  <a:gsLst>
                    <a:gs pos="0">
                      <a:srgbClr val="2A4DFE"/>
                    </a:gs>
                    <a:gs pos="37000">
                      <a:srgbClr val="4F92FF"/>
                    </a:gs>
                    <a:gs pos="65000">
                      <a:srgbClr val="44028C"/>
                    </a:gs>
                    <a:gs pos="100000">
                      <a:srgbClr val="FF09A7"/>
                    </a:gs>
                    <a:gs pos="79000">
                      <a:srgbClr val="B00071"/>
                    </a:gs>
                  </a:gsLst>
                  <a:lin ang="5400000" scaled="0"/>
                </a:gradFill>
                <a:latin typeface="HelveticaNeueLT Pro 35 Th" pitchFamily="34" charset="0"/>
                <a:ea typeface="华文细黑" panose="02010600040101010101" pitchFamily="2" charset="-122"/>
                <a:cs typeface="华文黑体" panose="02010600040101010101" pitchFamily="2" charset="-122"/>
              </a:defRPr>
            </a:lvl1pPr>
          </a:lstStyle>
          <a:p>
            <a:r>
              <a:rPr lang="en-US" altLang="zh-CN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401</a:t>
            </a:r>
            <a:r>
              <a:rPr lang="zh-CN" altLang="en-US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403</a:t>
            </a:r>
            <a:endParaRPr lang="zh-CN" altLang="en-US" sz="2100" dirty="0">
              <a:solidFill>
                <a:srgbClr val="0070C0"/>
              </a:solidFill>
              <a:latin typeface="AvantGarde Md BT" panose="020B06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0470" y="257055"/>
            <a:ext cx="78168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35100" anchor="ctr">
            <a:spAutoFit/>
          </a:bodyPr>
          <a:lstStyle/>
          <a:p>
            <a:pPr algn="ctr"/>
            <a:r>
              <a:rPr lang="en-US" altLang="zh-CN" sz="3300" dirty="0">
                <a:solidFill>
                  <a:srgbClr val="0070C0"/>
                </a:solidFill>
                <a:latin typeface="AvantGarde Md BT" panose="020B0602020202020204" pitchFamily="34" charset="0"/>
                <a:cs typeface="FrankRuehl" panose="020E0503060101010101" charset="-79"/>
              </a:rPr>
              <a:t>1.1</a:t>
            </a:r>
            <a:endParaRPr lang="zh-CN" altLang="en-US" sz="3300" dirty="0">
              <a:solidFill>
                <a:srgbClr val="0070C0"/>
              </a:solidFill>
              <a:latin typeface="AvantGarde Md BT" panose="020B0602020202020204" pitchFamily="34" charset="0"/>
              <a:cs typeface="Latha" panose="020B0604020202020204" pitchFamily="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20692" y="37148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0" name="Freeform 6"/>
          <p:cNvSpPr/>
          <p:nvPr/>
        </p:nvSpPr>
        <p:spPr bwMode="auto">
          <a:xfrm flipH="1">
            <a:off x="791001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877491" y="3595743"/>
            <a:ext cx="7389019" cy="963216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70C0">
                <a:alpha val="60000"/>
              </a:srgbClr>
            </a:solidFill>
            <a:round/>
          </a:ln>
        </p:spPr>
        <p:txBody>
          <a:bodyPr wrap="none" anchor="ctr"/>
          <a:lstStyle/>
          <a:p>
            <a:endParaRPr lang="zh-CN" altLang="en-US" sz="1015"/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gray">
          <a:xfrm>
            <a:off x="3507000" y="3408881"/>
            <a:ext cx="1880279" cy="322260"/>
          </a:xfrm>
          <a:prstGeom prst="roundRect">
            <a:avLst>
              <a:gd name="adj" fmla="val 34483"/>
            </a:avLst>
          </a:prstGeom>
          <a:solidFill>
            <a:srgbClr val="0070C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处理方法</a:t>
            </a:r>
            <a:endParaRPr lang="zh-CN" altLang="en-US" sz="101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0577" y="3798557"/>
            <a:ext cx="6991349" cy="44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403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报错：此问题请检查网站程序中的默认首页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index.xxx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文件，程序的默认首页是否是其他的文件，如果是则在控制面板默认首页出设置，如果不是则检查网站程序是否与空间类型匹配，程序的默认首页是否存在。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5980" y="894715"/>
            <a:ext cx="3547110" cy="2206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94715"/>
            <a:ext cx="3919855" cy="2207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3276" y="342981"/>
            <a:ext cx="1363980" cy="4337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7200">
                <a:gradFill>
                  <a:gsLst>
                    <a:gs pos="0">
                      <a:srgbClr val="2A4DFE"/>
                    </a:gs>
                    <a:gs pos="37000">
                      <a:srgbClr val="4F92FF"/>
                    </a:gs>
                    <a:gs pos="65000">
                      <a:srgbClr val="44028C"/>
                    </a:gs>
                    <a:gs pos="100000">
                      <a:srgbClr val="FF09A7"/>
                    </a:gs>
                    <a:gs pos="79000">
                      <a:srgbClr val="B00071"/>
                    </a:gs>
                  </a:gsLst>
                  <a:lin ang="5400000" scaled="0"/>
                </a:gradFill>
                <a:latin typeface="HelveticaNeueLT Pro 35 Th" pitchFamily="34" charset="0"/>
                <a:ea typeface="华文细黑" panose="02010600040101010101" pitchFamily="2" charset="-122"/>
                <a:cs typeface="华文黑体" panose="02010600040101010101" pitchFamily="2" charset="-122"/>
              </a:defRPr>
            </a:lvl1pPr>
          </a:lstStyle>
          <a:p>
            <a:r>
              <a:rPr lang="en-US" altLang="zh-CN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404</a:t>
            </a:r>
            <a:r>
              <a:rPr lang="zh-CN" altLang="en-US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、</a:t>
            </a:r>
            <a:r>
              <a:rPr lang="en-US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500</a:t>
            </a:r>
            <a:endParaRPr lang="en-US" sz="2100" dirty="0">
              <a:solidFill>
                <a:srgbClr val="0070C0"/>
              </a:solidFill>
              <a:latin typeface="AvantGarde Md BT" panose="020B06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0470" y="257055"/>
            <a:ext cx="78168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35100" anchor="ctr">
            <a:spAutoFit/>
          </a:bodyPr>
          <a:lstStyle/>
          <a:p>
            <a:pPr algn="ctr"/>
            <a:r>
              <a:rPr lang="en-US" altLang="zh-CN" sz="3300" dirty="0">
                <a:solidFill>
                  <a:srgbClr val="0070C0"/>
                </a:solidFill>
                <a:latin typeface="AvantGarde Md BT" panose="020B0602020202020204" pitchFamily="34" charset="0"/>
                <a:cs typeface="FrankRuehl" panose="020E0503060101010101" charset="-79"/>
              </a:rPr>
              <a:t>1.2</a:t>
            </a:r>
            <a:endParaRPr lang="zh-CN" altLang="en-US" sz="3300" dirty="0">
              <a:solidFill>
                <a:srgbClr val="0070C0"/>
              </a:solidFill>
              <a:latin typeface="AvantGarde Md BT" panose="020B0602020202020204" pitchFamily="34" charset="0"/>
              <a:cs typeface="Latha" panose="020B0604020202020204" pitchFamily="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20692" y="37148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0" name="Freeform 6"/>
          <p:cNvSpPr/>
          <p:nvPr/>
        </p:nvSpPr>
        <p:spPr bwMode="auto">
          <a:xfrm flipH="1">
            <a:off x="791001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871220" y="3162935"/>
            <a:ext cx="7388860" cy="1317625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70C0">
                <a:alpha val="60000"/>
              </a:srgbClr>
            </a:solidFill>
            <a:round/>
          </a:ln>
        </p:spPr>
        <p:txBody>
          <a:bodyPr wrap="none" anchor="ctr"/>
          <a:lstStyle/>
          <a:p>
            <a:endParaRPr lang="zh-CN" altLang="en-US" sz="1015"/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gray">
          <a:xfrm>
            <a:off x="3499380" y="2999306"/>
            <a:ext cx="1880279" cy="322260"/>
          </a:xfrm>
          <a:prstGeom prst="roundRect">
            <a:avLst>
              <a:gd name="adj" fmla="val 34483"/>
            </a:avLst>
          </a:prstGeom>
          <a:solidFill>
            <a:srgbClr val="0070C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处理方法</a:t>
            </a:r>
            <a:endParaRPr lang="zh-CN" altLang="en-US" sz="101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9782" y="3215627"/>
            <a:ext cx="6991349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404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报错：此问题处理分两种情况：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上图所示问题，处理时需要首先检查域名是否备案，控制面板绑定域名处是否已读取出网站的备案信息，若都没有问题，则可能是客户绑定域名时有不合适操作导致站点停止，可在控制面板上面尝试重启网站站点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程序是否加载伪静态规则，伪静态规则位置是否正确。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IIS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的伪静态规则文件名是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http.ini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的伪静态规则文件名是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.htaccess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的伪静态规则在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IIS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里面执行是可能会出现问题。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210" y="840740"/>
            <a:ext cx="3942715" cy="199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2971" y="362031"/>
            <a:ext cx="1363980" cy="4337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7200">
                <a:gradFill>
                  <a:gsLst>
                    <a:gs pos="0">
                      <a:srgbClr val="2A4DFE"/>
                    </a:gs>
                    <a:gs pos="37000">
                      <a:srgbClr val="4F92FF"/>
                    </a:gs>
                    <a:gs pos="65000">
                      <a:srgbClr val="44028C"/>
                    </a:gs>
                    <a:gs pos="100000">
                      <a:srgbClr val="FF09A7"/>
                    </a:gs>
                    <a:gs pos="79000">
                      <a:srgbClr val="B00071"/>
                    </a:gs>
                  </a:gsLst>
                  <a:lin ang="5400000" scaled="0"/>
                </a:gradFill>
                <a:latin typeface="HelveticaNeueLT Pro 35 Th" pitchFamily="34" charset="0"/>
                <a:ea typeface="华文细黑" panose="02010600040101010101" pitchFamily="2" charset="-122"/>
                <a:cs typeface="华文黑体" panose="02010600040101010101" pitchFamily="2" charset="-122"/>
              </a:defRPr>
            </a:lvl1pPr>
          </a:lstStyle>
          <a:p>
            <a:r>
              <a:rPr lang="en-US" altLang="zh-CN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404</a:t>
            </a:r>
            <a:r>
              <a:rPr lang="zh-CN" altLang="en-US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、</a:t>
            </a:r>
            <a:r>
              <a:rPr lang="en-US" altLang="zh-CN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500</a:t>
            </a:r>
            <a:endParaRPr lang="en-US" altLang="zh-CN" sz="2100" dirty="0">
              <a:solidFill>
                <a:srgbClr val="0070C0"/>
              </a:solidFill>
              <a:latin typeface="AvantGarde Md BT" panose="020B06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0470" y="257055"/>
            <a:ext cx="78168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35100" anchor="ctr">
            <a:spAutoFit/>
          </a:bodyPr>
          <a:lstStyle/>
          <a:p>
            <a:pPr algn="ctr"/>
            <a:r>
              <a:rPr lang="en-US" altLang="zh-CN" sz="3300" dirty="0">
                <a:solidFill>
                  <a:srgbClr val="0070C0"/>
                </a:solidFill>
                <a:latin typeface="AvantGarde Md BT" panose="020B0602020202020204" pitchFamily="34" charset="0"/>
                <a:cs typeface="FrankRuehl" panose="020E0503060101010101" charset="-79"/>
              </a:rPr>
              <a:t>1.2</a:t>
            </a:r>
            <a:endParaRPr lang="zh-CN" altLang="en-US" sz="3300" dirty="0">
              <a:solidFill>
                <a:srgbClr val="0070C0"/>
              </a:solidFill>
              <a:latin typeface="AvantGarde Md BT" panose="020B0602020202020204" pitchFamily="34" charset="0"/>
              <a:cs typeface="Latha" panose="020B0604020202020204" pitchFamily="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20692" y="370849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0" name="Freeform 6"/>
          <p:cNvSpPr/>
          <p:nvPr/>
        </p:nvSpPr>
        <p:spPr bwMode="auto">
          <a:xfrm flipH="1">
            <a:off x="794811" y="370849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770" y="840740"/>
            <a:ext cx="4199890" cy="2609215"/>
          </a:xfrm>
          <a:prstGeom prst="rect">
            <a:avLst/>
          </a:prstGeom>
        </p:spPr>
      </p:pic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871220" y="3162935"/>
            <a:ext cx="7388860" cy="1317625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70C0">
                <a:alpha val="60000"/>
              </a:srgbClr>
            </a:solidFill>
            <a:round/>
          </a:ln>
        </p:spPr>
        <p:txBody>
          <a:bodyPr wrap="none" anchor="ctr"/>
          <a:p>
            <a:endParaRPr lang="zh-CN" altLang="en-US" sz="1015"/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gray">
          <a:xfrm>
            <a:off x="3499380" y="2999306"/>
            <a:ext cx="1880279" cy="322260"/>
          </a:xfrm>
          <a:prstGeom prst="roundRect">
            <a:avLst>
              <a:gd name="adj" fmla="val 34483"/>
            </a:avLst>
          </a:prstGeom>
          <a:solidFill>
            <a:srgbClr val="0070C0"/>
          </a:solidFill>
          <a:ln w="9525">
            <a:noFill/>
            <a:round/>
          </a:ln>
          <a:effectLst/>
        </p:spPr>
        <p:txBody>
          <a:bodyPr wrap="none" anchor="ctr"/>
          <a:p>
            <a:pPr algn="ctr">
              <a:defRPr/>
            </a:pPr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处理方法</a:t>
            </a:r>
            <a:endParaRPr lang="zh-CN" altLang="en-US" sz="101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6132" y="3331832"/>
            <a:ext cx="6991349" cy="980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报错：此问题常见的两种情况：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、网站是正常运营的，突然间访问提示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报错，处理时需要首先在控制面板上面尝试回收应用程序池，如果还不能正在，则需要在服务器上面进一步对该网站的应用程序池进行调整。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、如果是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asp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的程序则在程序中检查是否有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web.config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的文件，重新命名或者删除，访问网站既可正常，如果是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php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的网站，首先检查是否有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web.config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的文件，若没有则检查网站的数据库连接文件是否修改正确。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0426" y="342981"/>
            <a:ext cx="1249680" cy="4337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7200">
                <a:gradFill>
                  <a:gsLst>
                    <a:gs pos="0">
                      <a:srgbClr val="2A4DFE"/>
                    </a:gs>
                    <a:gs pos="37000">
                      <a:srgbClr val="4F92FF"/>
                    </a:gs>
                    <a:gs pos="65000">
                      <a:srgbClr val="44028C"/>
                    </a:gs>
                    <a:gs pos="100000">
                      <a:srgbClr val="FF09A7"/>
                    </a:gs>
                    <a:gs pos="79000">
                      <a:srgbClr val="B00071"/>
                    </a:gs>
                  </a:gsLst>
                  <a:lin ang="5400000" scaled="0"/>
                </a:gradFill>
                <a:latin typeface="HelveticaNeueLT Pro 35 Th" pitchFamily="34" charset="0"/>
                <a:ea typeface="华文细黑" panose="02010600040101010101" pitchFamily="2" charset="-122"/>
                <a:cs typeface="华文黑体" panose="02010600040101010101" pitchFamily="2" charset="-122"/>
              </a:defRPr>
            </a:lvl1pPr>
          </a:lstStyle>
          <a:p>
            <a:r>
              <a:rPr lang="zh-CN" altLang="en-US" sz="2100" dirty="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其他问题</a:t>
            </a:r>
            <a:endParaRPr lang="zh-CN" altLang="en-US" sz="2100" dirty="0">
              <a:solidFill>
                <a:srgbClr val="0070C0"/>
              </a:solidFill>
              <a:latin typeface="AvantGarde Md BT" panose="020B06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0470" y="257055"/>
            <a:ext cx="78168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35100" anchor="ctr">
            <a:spAutoFit/>
          </a:bodyPr>
          <a:lstStyle/>
          <a:p>
            <a:pPr algn="ctr"/>
            <a:r>
              <a:rPr lang="en-US" altLang="zh-CN" sz="3300" dirty="0">
                <a:solidFill>
                  <a:srgbClr val="0070C0"/>
                </a:solidFill>
                <a:latin typeface="AvantGarde Md BT" panose="020B0602020202020204" pitchFamily="34" charset="0"/>
                <a:cs typeface="FrankRuehl" panose="020E0503060101010101" charset="-79"/>
              </a:rPr>
              <a:t>1.3</a:t>
            </a:r>
            <a:endParaRPr lang="zh-CN" altLang="en-US" sz="3300" dirty="0">
              <a:solidFill>
                <a:srgbClr val="0070C0"/>
              </a:solidFill>
              <a:latin typeface="AvantGarde Md BT" panose="020B0602020202020204" pitchFamily="34" charset="0"/>
              <a:cs typeface="Latha" panose="020B0604020202020204" pitchFamily="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86732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0" name="Freeform 6"/>
          <p:cNvSpPr/>
          <p:nvPr/>
        </p:nvSpPr>
        <p:spPr bwMode="auto">
          <a:xfrm flipH="1">
            <a:off x="816401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085" y="840740"/>
            <a:ext cx="4279900" cy="2012950"/>
          </a:xfrm>
          <a:prstGeom prst="rect">
            <a:avLst/>
          </a:prstGeom>
        </p:spPr>
      </p:pic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871220" y="3162935"/>
            <a:ext cx="7388860" cy="1317625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70C0">
                <a:alpha val="60000"/>
              </a:srgbClr>
            </a:solidFill>
            <a:round/>
          </a:ln>
        </p:spPr>
        <p:txBody>
          <a:bodyPr wrap="none" anchor="ctr"/>
          <a:p>
            <a:endParaRPr lang="zh-CN" altLang="en-US" sz="1015"/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gray">
          <a:xfrm>
            <a:off x="3499380" y="2999306"/>
            <a:ext cx="1880279" cy="322260"/>
          </a:xfrm>
          <a:prstGeom prst="roundRect">
            <a:avLst>
              <a:gd name="adj" fmla="val 34483"/>
            </a:avLst>
          </a:prstGeom>
          <a:solidFill>
            <a:srgbClr val="0070C0"/>
          </a:solidFill>
          <a:ln w="9525">
            <a:noFill/>
            <a:round/>
          </a:ln>
          <a:effectLst/>
        </p:spPr>
        <p:txBody>
          <a:bodyPr wrap="none" anchor="ctr"/>
          <a:p>
            <a:pPr algn="ctr">
              <a:defRPr/>
            </a:pPr>
            <a:r>
              <a:rPr lang="zh-CN" altLang="en-US" sz="101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处理方法</a:t>
            </a:r>
            <a:endParaRPr lang="zh-CN" altLang="en-US" sz="101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9782" y="3508997"/>
            <a:ext cx="6991349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其他相关报错：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是网站初次访问的错误提示，处理时直接检查网站程序的数据库连接文件。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是网站站点的应用程序池停止导致的，需要做服务器上面重启网站站点对应的应用程序池。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565" y="1011555"/>
            <a:ext cx="3447415" cy="110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0426" y="342981"/>
            <a:ext cx="1249680" cy="4337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7200">
                <a:gradFill>
                  <a:gsLst>
                    <a:gs pos="0">
                      <a:srgbClr val="2A4DFE"/>
                    </a:gs>
                    <a:gs pos="37000">
                      <a:srgbClr val="4F92FF"/>
                    </a:gs>
                    <a:gs pos="65000">
                      <a:srgbClr val="44028C"/>
                    </a:gs>
                    <a:gs pos="100000">
                      <a:srgbClr val="FF09A7"/>
                    </a:gs>
                    <a:gs pos="79000">
                      <a:srgbClr val="B00071"/>
                    </a:gs>
                  </a:gsLst>
                  <a:lin ang="5400000" scaled="0"/>
                </a:gradFill>
                <a:latin typeface="HelveticaNeueLT Pro 35 Th" pitchFamily="34" charset="0"/>
                <a:ea typeface="华文细黑" panose="02010600040101010101" pitchFamily="2" charset="-122"/>
                <a:cs typeface="华文黑体" panose="02010600040101010101" pitchFamily="2" charset="-122"/>
              </a:defRPr>
            </a:lvl1pPr>
          </a:lstStyle>
          <a:p>
            <a:r>
              <a:rPr lang="zh-CN" altLang="en-US" sz="2100">
                <a:solidFill>
                  <a:srgbClr val="0070C0"/>
                </a:solidFill>
                <a:latin typeface="AvantGarde Md BT" panose="020B0602020202020204" pitchFamily="34" charset="0"/>
                <a:ea typeface="微软雅黑" panose="020B0503020204020204" pitchFamily="34" charset="-122"/>
              </a:rPr>
              <a:t>织梦网站</a:t>
            </a:r>
            <a:endParaRPr lang="zh-CN" altLang="en-US" sz="2100">
              <a:solidFill>
                <a:srgbClr val="0070C0"/>
              </a:solidFill>
              <a:latin typeface="AvantGarde Md BT" panose="020B06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0470" y="257055"/>
            <a:ext cx="78168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tIns="35100" anchor="ctr">
            <a:spAutoFit/>
          </a:bodyPr>
          <a:lstStyle/>
          <a:p>
            <a:pPr algn="ctr"/>
            <a:r>
              <a:rPr lang="en-US" altLang="zh-CN" sz="3300" dirty="0">
                <a:solidFill>
                  <a:srgbClr val="0070C0"/>
                </a:solidFill>
                <a:latin typeface="AvantGarde Md BT" panose="020B0602020202020204" pitchFamily="34" charset="0"/>
                <a:cs typeface="FrankRuehl" panose="020E0503060101010101" charset="-79"/>
              </a:rPr>
              <a:t>2.1</a:t>
            </a:r>
            <a:endParaRPr lang="zh-CN" altLang="en-US" sz="3300" dirty="0">
              <a:solidFill>
                <a:srgbClr val="0070C0"/>
              </a:solidFill>
              <a:latin typeface="AvantGarde Md BT" panose="020B0602020202020204" pitchFamily="34" charset="0"/>
              <a:cs typeface="Latha" panose="020B0604020202020204" pitchFamily="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120692" y="370849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0" name="Freeform 6"/>
          <p:cNvSpPr/>
          <p:nvPr/>
        </p:nvSpPr>
        <p:spPr bwMode="auto">
          <a:xfrm flipH="1">
            <a:off x="822116" y="361324"/>
            <a:ext cx="79862" cy="377163"/>
          </a:xfrm>
          <a:custGeom>
            <a:avLst/>
            <a:gdLst>
              <a:gd name="T0" fmla="*/ 0 w 93"/>
              <a:gd name="T1" fmla="*/ 0 h 440"/>
              <a:gd name="T2" fmla="*/ 93 w 93"/>
              <a:gd name="T3" fmla="*/ 0 h 440"/>
              <a:gd name="T4" fmla="*/ 93 w 93"/>
              <a:gd name="T5" fmla="*/ 37 h 440"/>
              <a:gd name="T6" fmla="*/ 44 w 93"/>
              <a:gd name="T7" fmla="*/ 37 h 440"/>
              <a:gd name="T8" fmla="*/ 44 w 93"/>
              <a:gd name="T9" fmla="*/ 403 h 440"/>
              <a:gd name="T10" fmla="*/ 93 w 93"/>
              <a:gd name="T11" fmla="*/ 403 h 440"/>
              <a:gd name="T12" fmla="*/ 93 w 93"/>
              <a:gd name="T13" fmla="*/ 440 h 440"/>
              <a:gd name="T14" fmla="*/ 0 w 93"/>
              <a:gd name="T15" fmla="*/ 440 h 440"/>
              <a:gd name="T16" fmla="*/ 0 w 93"/>
              <a:gd name="T17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440">
                <a:moveTo>
                  <a:pt x="0" y="0"/>
                </a:moveTo>
                <a:cubicBezTo>
                  <a:pt x="93" y="0"/>
                  <a:pt x="93" y="0"/>
                  <a:pt x="93" y="0"/>
                </a:cubicBezTo>
                <a:cubicBezTo>
                  <a:pt x="93" y="37"/>
                  <a:pt x="93" y="37"/>
                  <a:pt x="9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403"/>
                  <a:pt x="44" y="403"/>
                  <a:pt x="44" y="403"/>
                </a:cubicBezTo>
                <a:cubicBezTo>
                  <a:pt x="93" y="403"/>
                  <a:pt x="93" y="403"/>
                  <a:pt x="93" y="403"/>
                </a:cubicBezTo>
                <a:cubicBezTo>
                  <a:pt x="93" y="440"/>
                  <a:pt x="93" y="440"/>
                  <a:pt x="93" y="440"/>
                </a:cubicBezTo>
                <a:cubicBezTo>
                  <a:pt x="0" y="440"/>
                  <a:pt x="0" y="440"/>
                  <a:pt x="0" y="440"/>
                </a:cubicBezTo>
                <a:cubicBezTo>
                  <a:pt x="0" y="293"/>
                  <a:pt x="0" y="147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8" name="TextBox 17"/>
          <p:cNvSpPr txBox="1"/>
          <p:nvPr/>
        </p:nvSpPr>
        <p:spPr>
          <a:xfrm>
            <a:off x="3936775" y="776354"/>
            <a:ext cx="2848105" cy="151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织梦网站操作时需要注意：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、安装网站数据库的信息填写要正确。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、迁移织梦，可以通过网站后台备份还原数据库，迁移后还原网站的操作是：</a:t>
            </a:r>
            <a:endParaRPr lang="en-US" altLang="zh-CN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第一、上传空间解压后，删除install文件下的index.html、install_lock.txt文件，修改index.php.bak文件为index.php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第二步、输入域名/install安装程序，</a:t>
            </a:r>
            <a:endParaRPr lang="zh-CN" altLang="en-US" sz="9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" y="914400"/>
            <a:ext cx="2834005" cy="3104515"/>
          </a:xfrm>
          <a:prstGeom prst="rect">
            <a:avLst/>
          </a:prstGeom>
        </p:spPr>
      </p:pic>
      <p:pic>
        <p:nvPicPr>
          <p:cNvPr id="-2147482622" name="图片 -21474826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2620645"/>
            <a:ext cx="3474720" cy="1996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516110945"/>
  <p:tag name="MH_LIBRARY" val="CONTENTS"/>
  <p:tag name="MH_AUTOCOLOR" val="TRUE"/>
  <p:tag name="ID" val="553524"/>
  <p:tag name="MH_TYPE" val="CONTENTS_SECTION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1852</Words>
  <Application>WPS 演示</Application>
  <PresentationFormat>全屏显示(16:9)</PresentationFormat>
  <Paragraphs>136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FrankRuehl</vt:lpstr>
      <vt:lpstr>Latha</vt:lpstr>
      <vt:lpstr>Calibri</vt:lpstr>
      <vt:lpstr>HelveticaNeueLT Pro 35 Th</vt:lpstr>
      <vt:lpstr>华文细黑</vt:lpstr>
      <vt:lpstr>华文黑体</vt:lpstr>
      <vt:lpstr>AvantGarde Md BT</vt:lpstr>
      <vt:lpstr>Arial</vt:lpstr>
      <vt:lpstr>Calibri Light</vt:lpstr>
      <vt:lpstr>Segoe Print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68</cp:revision>
  <dcterms:created xsi:type="dcterms:W3CDTF">2015-04-02T07:00:00Z</dcterms:created>
  <dcterms:modified xsi:type="dcterms:W3CDTF">2017-03-11T02:03:00Z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